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44" y="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9B5F9-4505-4F70-A4AE-8AC47E8C7B1F}" type="datetimeFigureOut">
              <a:rPr lang="zh-TW" altLang="en-US" smtClean="0"/>
              <a:t>2025/1/16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FE0C0-09FE-4CA2-8695-68CC40244A5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461751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9B5F9-4505-4F70-A4AE-8AC47E8C7B1F}" type="datetimeFigureOut">
              <a:rPr lang="zh-TW" altLang="en-US" smtClean="0"/>
              <a:t>2025/1/16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FE0C0-09FE-4CA2-8695-68CC40244A5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279814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9B5F9-4505-4F70-A4AE-8AC47E8C7B1F}" type="datetimeFigureOut">
              <a:rPr lang="zh-TW" altLang="en-US" smtClean="0"/>
              <a:t>2025/1/16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FE0C0-09FE-4CA2-8695-68CC40244A5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71736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9B5F9-4505-4F70-A4AE-8AC47E8C7B1F}" type="datetimeFigureOut">
              <a:rPr lang="zh-TW" altLang="en-US" smtClean="0"/>
              <a:t>2025/1/16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FE0C0-09FE-4CA2-8695-68CC40244A5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86816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9B5F9-4505-4F70-A4AE-8AC47E8C7B1F}" type="datetimeFigureOut">
              <a:rPr lang="zh-TW" altLang="en-US" smtClean="0"/>
              <a:t>2025/1/16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FE0C0-09FE-4CA2-8695-68CC40244A5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81201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9B5F9-4505-4F70-A4AE-8AC47E8C7B1F}" type="datetimeFigureOut">
              <a:rPr lang="zh-TW" altLang="en-US" smtClean="0"/>
              <a:t>2025/1/16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FE0C0-09FE-4CA2-8695-68CC40244A5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512909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9B5F9-4505-4F70-A4AE-8AC47E8C7B1F}" type="datetimeFigureOut">
              <a:rPr lang="zh-TW" altLang="en-US" smtClean="0"/>
              <a:t>2025/1/16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FE0C0-09FE-4CA2-8695-68CC40244A5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58275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9B5F9-4505-4F70-A4AE-8AC47E8C7B1F}" type="datetimeFigureOut">
              <a:rPr lang="zh-TW" altLang="en-US" smtClean="0"/>
              <a:t>2025/1/16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FE0C0-09FE-4CA2-8695-68CC40244A5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309341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9B5F9-4505-4F70-A4AE-8AC47E8C7B1F}" type="datetimeFigureOut">
              <a:rPr lang="zh-TW" altLang="en-US" smtClean="0"/>
              <a:t>2025/1/16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FE0C0-09FE-4CA2-8695-68CC40244A5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168278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9B5F9-4505-4F70-A4AE-8AC47E8C7B1F}" type="datetimeFigureOut">
              <a:rPr lang="zh-TW" altLang="en-US" smtClean="0"/>
              <a:t>2025/1/16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FE0C0-09FE-4CA2-8695-68CC40244A5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58147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9B5F9-4505-4F70-A4AE-8AC47E8C7B1F}" type="datetimeFigureOut">
              <a:rPr lang="zh-TW" altLang="en-US" smtClean="0"/>
              <a:t>2025/1/16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FE0C0-09FE-4CA2-8695-68CC40244A5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39386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59B5F9-4505-4F70-A4AE-8AC47E8C7B1F}" type="datetimeFigureOut">
              <a:rPr lang="zh-TW" altLang="en-US" smtClean="0"/>
              <a:t>2025/1/16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1FE0C0-09FE-4CA2-8695-68CC40244A5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1853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-1"/>
            <a:ext cx="2242038" cy="826477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SBIR</a:t>
            </a:r>
          </a:p>
          <a:p>
            <a:pPr algn="ctr"/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計畫</a:t>
            </a: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成果</a:t>
            </a: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說明</a:t>
            </a: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36496728-809D-C036-467A-BFF5D32EC624}"/>
              </a:ext>
            </a:extLst>
          </p:cNvPr>
          <p:cNvSpPr txBox="1"/>
          <p:nvPr/>
        </p:nvSpPr>
        <p:spPr>
          <a:xfrm>
            <a:off x="2211491" y="26788"/>
            <a:ext cx="9980509" cy="78739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257175" indent="-257175">
              <a:lnSpc>
                <a:spcPts val="2800"/>
              </a:lnSpc>
              <a:buFont typeface="Wingdings" panose="05000000000000000000" pitchFamily="2" charset="2"/>
              <a:buChar char="n"/>
            </a:pPr>
            <a:r>
              <a:rPr lang="zh-TW" altLang="en-US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公司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名稱</a:t>
            </a:r>
            <a:r>
              <a:rPr lang="zh-TW" altLang="en-US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endParaRPr lang="en-US" altLang="zh-TW" sz="20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57175" indent="-257175">
              <a:lnSpc>
                <a:spcPts val="2800"/>
              </a:lnSpc>
              <a:buFont typeface="Wingdings" panose="05000000000000000000" pitchFamily="2" charset="2"/>
              <a:buChar char="n"/>
            </a:pPr>
            <a:r>
              <a:rPr lang="zh-TW" altLang="en-US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計畫名稱：</a:t>
            </a:r>
          </a:p>
        </p:txBody>
      </p:sp>
      <p:sp>
        <p:nvSpPr>
          <p:cNvPr id="9" name="object 28"/>
          <p:cNvSpPr/>
          <p:nvPr/>
        </p:nvSpPr>
        <p:spPr>
          <a:xfrm>
            <a:off x="5126480" y="3009663"/>
            <a:ext cx="3340512" cy="3729782"/>
          </a:xfrm>
          <a:custGeom>
            <a:avLst/>
            <a:gdLst/>
            <a:ahLst/>
            <a:cxnLst/>
            <a:rect l="l" t="t" r="r" b="b"/>
            <a:pathLst>
              <a:path w="5023484" h="1767839">
                <a:moveTo>
                  <a:pt x="4930775" y="0"/>
                </a:moveTo>
                <a:lnTo>
                  <a:pt x="88170" y="92"/>
                </a:lnTo>
                <a:lnTo>
                  <a:pt x="47515" y="11615"/>
                </a:lnTo>
                <a:lnTo>
                  <a:pt x="16923" y="39091"/>
                </a:lnTo>
                <a:lnTo>
                  <a:pt x="1145" y="77768"/>
                </a:lnTo>
                <a:lnTo>
                  <a:pt x="0" y="92328"/>
                </a:lnTo>
                <a:lnTo>
                  <a:pt x="93" y="1679670"/>
                </a:lnTo>
                <a:lnTo>
                  <a:pt x="11621" y="1720351"/>
                </a:lnTo>
                <a:lnTo>
                  <a:pt x="39097" y="1750933"/>
                </a:lnTo>
                <a:lnTo>
                  <a:pt x="77770" y="1766695"/>
                </a:lnTo>
                <a:lnTo>
                  <a:pt x="92329" y="1767839"/>
                </a:lnTo>
                <a:lnTo>
                  <a:pt x="4934953" y="1767746"/>
                </a:lnTo>
                <a:lnTo>
                  <a:pt x="4975600" y="1756227"/>
                </a:lnTo>
                <a:lnTo>
                  <a:pt x="5006185" y="1728758"/>
                </a:lnTo>
                <a:lnTo>
                  <a:pt x="5021958" y="1690062"/>
                </a:lnTo>
                <a:lnTo>
                  <a:pt x="5023104" y="1675485"/>
                </a:lnTo>
                <a:lnTo>
                  <a:pt x="5023011" y="88170"/>
                </a:lnTo>
                <a:lnTo>
                  <a:pt x="5011488" y="47515"/>
                </a:lnTo>
                <a:lnTo>
                  <a:pt x="4984012" y="16923"/>
                </a:lnTo>
                <a:lnTo>
                  <a:pt x="4945335" y="1145"/>
                </a:lnTo>
                <a:lnTo>
                  <a:pt x="4930775" y="0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object 28"/>
          <p:cNvSpPr/>
          <p:nvPr/>
        </p:nvSpPr>
        <p:spPr>
          <a:xfrm>
            <a:off x="8640621" y="3031405"/>
            <a:ext cx="3391496" cy="3729782"/>
          </a:xfrm>
          <a:custGeom>
            <a:avLst/>
            <a:gdLst/>
            <a:ahLst/>
            <a:cxnLst/>
            <a:rect l="l" t="t" r="r" b="b"/>
            <a:pathLst>
              <a:path w="5023484" h="1767839">
                <a:moveTo>
                  <a:pt x="4930775" y="0"/>
                </a:moveTo>
                <a:lnTo>
                  <a:pt x="88170" y="92"/>
                </a:lnTo>
                <a:lnTo>
                  <a:pt x="47515" y="11615"/>
                </a:lnTo>
                <a:lnTo>
                  <a:pt x="16923" y="39091"/>
                </a:lnTo>
                <a:lnTo>
                  <a:pt x="1145" y="77768"/>
                </a:lnTo>
                <a:lnTo>
                  <a:pt x="0" y="92328"/>
                </a:lnTo>
                <a:lnTo>
                  <a:pt x="93" y="1679670"/>
                </a:lnTo>
                <a:lnTo>
                  <a:pt x="11621" y="1720351"/>
                </a:lnTo>
                <a:lnTo>
                  <a:pt x="39097" y="1750933"/>
                </a:lnTo>
                <a:lnTo>
                  <a:pt x="77770" y="1766695"/>
                </a:lnTo>
                <a:lnTo>
                  <a:pt x="92329" y="1767839"/>
                </a:lnTo>
                <a:lnTo>
                  <a:pt x="4934953" y="1767746"/>
                </a:lnTo>
                <a:lnTo>
                  <a:pt x="4975600" y="1756227"/>
                </a:lnTo>
                <a:lnTo>
                  <a:pt x="5006185" y="1728758"/>
                </a:lnTo>
                <a:lnTo>
                  <a:pt x="5021958" y="1690062"/>
                </a:lnTo>
                <a:lnTo>
                  <a:pt x="5023104" y="1675485"/>
                </a:lnTo>
                <a:lnTo>
                  <a:pt x="5023011" y="88170"/>
                </a:lnTo>
                <a:lnTo>
                  <a:pt x="5011488" y="47515"/>
                </a:lnTo>
                <a:lnTo>
                  <a:pt x="4984012" y="16923"/>
                </a:lnTo>
                <a:lnTo>
                  <a:pt x="4945335" y="1145"/>
                </a:lnTo>
                <a:lnTo>
                  <a:pt x="4930775" y="0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object 47"/>
          <p:cNvSpPr txBox="1"/>
          <p:nvPr/>
        </p:nvSpPr>
        <p:spPr>
          <a:xfrm>
            <a:off x="5178150" y="3345392"/>
            <a:ext cx="3262465" cy="13542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TW" altLang="en-US" sz="16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請就本次研發計畫在技術、產品或服務模式之突破瓶頸或創新亮點為何進行說明，並請盡量佐以量化效益呈現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altLang="zh-TW" sz="1600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l"/>
            </a:pPr>
            <a:endParaRPr lang="en-US" altLang="zh-TW" sz="1200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l"/>
            </a:pPr>
            <a:endParaRPr lang="zh-TW" altLang="en-US" sz="12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圓角矩形 16"/>
          <p:cNvSpPr/>
          <p:nvPr/>
        </p:nvSpPr>
        <p:spPr>
          <a:xfrm>
            <a:off x="45526" y="1108054"/>
            <a:ext cx="4942452" cy="208800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fontAlgn="auto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tabLst>
                <a:tab pos="542925" algn="l"/>
              </a:tabLst>
            </a:pPr>
            <a:endParaRPr lang="en-US" altLang="zh-TW" sz="1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fontAlgn="auto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tabLst>
                <a:tab pos="542925" algn="l"/>
              </a:tabLst>
            </a:pPr>
            <a:endParaRPr lang="en-US" altLang="zh-TW" sz="1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fontAlgn="auto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tabLst>
                <a:tab pos="542925" algn="l"/>
              </a:tabLst>
            </a:pPr>
            <a:endParaRPr lang="en-US" altLang="zh-TW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fontAlgn="auto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tabLst>
                <a:tab pos="542925" algn="l"/>
              </a:tabLst>
            </a:pPr>
            <a:endParaRPr lang="en-US" altLang="zh-TW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fontAlgn="auto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tabLst>
                <a:tab pos="542925" algn="l"/>
              </a:tabLst>
            </a:pPr>
            <a:endParaRPr lang="en-US" altLang="zh-TW" sz="1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fontAlgn="auto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tabLst>
                <a:tab pos="542925" algn="l"/>
              </a:tabLst>
            </a:pPr>
            <a:endParaRPr lang="en-US" altLang="zh-TW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8" name="群組 17"/>
          <p:cNvGrpSpPr/>
          <p:nvPr/>
        </p:nvGrpSpPr>
        <p:grpSpPr>
          <a:xfrm>
            <a:off x="160599" y="927666"/>
            <a:ext cx="1234383" cy="333187"/>
            <a:chOff x="298746" y="1104016"/>
            <a:chExt cx="1234383" cy="333187"/>
          </a:xfrm>
        </p:grpSpPr>
        <p:sp>
          <p:nvSpPr>
            <p:cNvPr id="19" name="object 29"/>
            <p:cNvSpPr/>
            <p:nvPr/>
          </p:nvSpPr>
          <p:spPr>
            <a:xfrm>
              <a:off x="298746" y="1104016"/>
              <a:ext cx="1161663" cy="333187"/>
            </a:xfrm>
            <a:custGeom>
              <a:avLst/>
              <a:gdLst/>
              <a:ahLst/>
              <a:cxnLst/>
              <a:rect l="l" t="t" r="r" b="b"/>
              <a:pathLst>
                <a:path w="3150235" h="391795">
                  <a:moveTo>
                    <a:pt x="2954274" y="0"/>
                  </a:moveTo>
                  <a:lnTo>
                    <a:pt x="195833" y="0"/>
                  </a:lnTo>
                  <a:lnTo>
                    <a:pt x="179766" y="648"/>
                  </a:lnTo>
                  <a:lnTo>
                    <a:pt x="133916" y="9979"/>
                  </a:lnTo>
                  <a:lnTo>
                    <a:pt x="92655" y="29328"/>
                  </a:lnTo>
                  <a:lnTo>
                    <a:pt x="57340" y="57340"/>
                  </a:lnTo>
                  <a:lnTo>
                    <a:pt x="29328" y="92655"/>
                  </a:lnTo>
                  <a:lnTo>
                    <a:pt x="9979" y="133916"/>
                  </a:lnTo>
                  <a:lnTo>
                    <a:pt x="648" y="179766"/>
                  </a:lnTo>
                  <a:lnTo>
                    <a:pt x="0" y="195834"/>
                  </a:lnTo>
                  <a:lnTo>
                    <a:pt x="648" y="211901"/>
                  </a:lnTo>
                  <a:lnTo>
                    <a:pt x="9979" y="257751"/>
                  </a:lnTo>
                  <a:lnTo>
                    <a:pt x="29328" y="299012"/>
                  </a:lnTo>
                  <a:lnTo>
                    <a:pt x="57340" y="334327"/>
                  </a:lnTo>
                  <a:lnTo>
                    <a:pt x="92655" y="362339"/>
                  </a:lnTo>
                  <a:lnTo>
                    <a:pt x="133916" y="381688"/>
                  </a:lnTo>
                  <a:lnTo>
                    <a:pt x="179766" y="391019"/>
                  </a:lnTo>
                  <a:lnTo>
                    <a:pt x="195833" y="391668"/>
                  </a:lnTo>
                  <a:lnTo>
                    <a:pt x="2954274" y="391668"/>
                  </a:lnTo>
                  <a:lnTo>
                    <a:pt x="3001350" y="385979"/>
                  </a:lnTo>
                  <a:lnTo>
                    <a:pt x="3044292" y="369818"/>
                  </a:lnTo>
                  <a:lnTo>
                    <a:pt x="3081740" y="344543"/>
                  </a:lnTo>
                  <a:lnTo>
                    <a:pt x="3112337" y="311511"/>
                  </a:lnTo>
                  <a:lnTo>
                    <a:pt x="3134725" y="272081"/>
                  </a:lnTo>
                  <a:lnTo>
                    <a:pt x="3147546" y="227610"/>
                  </a:lnTo>
                  <a:lnTo>
                    <a:pt x="3150107" y="195834"/>
                  </a:lnTo>
                  <a:lnTo>
                    <a:pt x="3149459" y="179766"/>
                  </a:lnTo>
                  <a:lnTo>
                    <a:pt x="3140128" y="133916"/>
                  </a:lnTo>
                  <a:lnTo>
                    <a:pt x="3120779" y="92655"/>
                  </a:lnTo>
                  <a:lnTo>
                    <a:pt x="3092767" y="57340"/>
                  </a:lnTo>
                  <a:lnTo>
                    <a:pt x="3057452" y="29328"/>
                  </a:lnTo>
                  <a:lnTo>
                    <a:pt x="3016191" y="9979"/>
                  </a:lnTo>
                  <a:lnTo>
                    <a:pt x="2970341" y="648"/>
                  </a:lnTo>
                  <a:lnTo>
                    <a:pt x="2954274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0" name="object 46"/>
            <p:cNvSpPr txBox="1"/>
            <p:nvPr/>
          </p:nvSpPr>
          <p:spPr>
            <a:xfrm>
              <a:off x="398661" y="1132109"/>
              <a:ext cx="1134468" cy="2769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ct val="100000"/>
                </a:lnSpc>
              </a:pPr>
              <a:r>
                <a:rPr lang="zh-TW" altLang="en-US" b="1" spc="-5" dirty="0" smtClean="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微軟正黑體"/>
                </a:rPr>
                <a:t>公司簡介</a:t>
              </a:r>
              <a:endParaRPr lang="en-US" altLang="zh-TW" b="1" spc="-5" dirty="0" smtClean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軟正黑體"/>
              </a:endParaRPr>
            </a:p>
          </p:txBody>
        </p:sp>
      </p:grpSp>
      <p:grpSp>
        <p:nvGrpSpPr>
          <p:cNvPr id="37" name="群組 36"/>
          <p:cNvGrpSpPr/>
          <p:nvPr/>
        </p:nvGrpSpPr>
        <p:grpSpPr>
          <a:xfrm>
            <a:off x="8661193" y="2761097"/>
            <a:ext cx="2109384" cy="524039"/>
            <a:chOff x="8661194" y="2695014"/>
            <a:chExt cx="2109384" cy="524039"/>
          </a:xfrm>
        </p:grpSpPr>
        <p:sp>
          <p:nvSpPr>
            <p:cNvPr id="12" name="object 29"/>
            <p:cNvSpPr/>
            <p:nvPr/>
          </p:nvSpPr>
          <p:spPr>
            <a:xfrm>
              <a:off x="8882818" y="2793271"/>
              <a:ext cx="1887760" cy="325940"/>
            </a:xfrm>
            <a:custGeom>
              <a:avLst/>
              <a:gdLst/>
              <a:ahLst/>
              <a:cxnLst/>
              <a:rect l="l" t="t" r="r" b="b"/>
              <a:pathLst>
                <a:path w="3150235" h="391795">
                  <a:moveTo>
                    <a:pt x="2954274" y="0"/>
                  </a:moveTo>
                  <a:lnTo>
                    <a:pt x="195833" y="0"/>
                  </a:lnTo>
                  <a:lnTo>
                    <a:pt x="179766" y="648"/>
                  </a:lnTo>
                  <a:lnTo>
                    <a:pt x="133916" y="9979"/>
                  </a:lnTo>
                  <a:lnTo>
                    <a:pt x="92655" y="29328"/>
                  </a:lnTo>
                  <a:lnTo>
                    <a:pt x="57340" y="57340"/>
                  </a:lnTo>
                  <a:lnTo>
                    <a:pt x="29328" y="92655"/>
                  </a:lnTo>
                  <a:lnTo>
                    <a:pt x="9979" y="133916"/>
                  </a:lnTo>
                  <a:lnTo>
                    <a:pt x="648" y="179766"/>
                  </a:lnTo>
                  <a:lnTo>
                    <a:pt x="0" y="195834"/>
                  </a:lnTo>
                  <a:lnTo>
                    <a:pt x="648" y="211901"/>
                  </a:lnTo>
                  <a:lnTo>
                    <a:pt x="9979" y="257751"/>
                  </a:lnTo>
                  <a:lnTo>
                    <a:pt x="29328" y="299012"/>
                  </a:lnTo>
                  <a:lnTo>
                    <a:pt x="57340" y="334327"/>
                  </a:lnTo>
                  <a:lnTo>
                    <a:pt x="92655" y="362339"/>
                  </a:lnTo>
                  <a:lnTo>
                    <a:pt x="133916" y="381688"/>
                  </a:lnTo>
                  <a:lnTo>
                    <a:pt x="179766" y="391019"/>
                  </a:lnTo>
                  <a:lnTo>
                    <a:pt x="195833" y="391668"/>
                  </a:lnTo>
                  <a:lnTo>
                    <a:pt x="2954274" y="391668"/>
                  </a:lnTo>
                  <a:lnTo>
                    <a:pt x="3001350" y="385979"/>
                  </a:lnTo>
                  <a:lnTo>
                    <a:pt x="3044292" y="369818"/>
                  </a:lnTo>
                  <a:lnTo>
                    <a:pt x="3081740" y="344543"/>
                  </a:lnTo>
                  <a:lnTo>
                    <a:pt x="3112337" y="311511"/>
                  </a:lnTo>
                  <a:lnTo>
                    <a:pt x="3134725" y="272081"/>
                  </a:lnTo>
                  <a:lnTo>
                    <a:pt x="3147546" y="227610"/>
                  </a:lnTo>
                  <a:lnTo>
                    <a:pt x="3150107" y="195834"/>
                  </a:lnTo>
                  <a:lnTo>
                    <a:pt x="3149459" y="179766"/>
                  </a:lnTo>
                  <a:lnTo>
                    <a:pt x="3140128" y="133916"/>
                  </a:lnTo>
                  <a:lnTo>
                    <a:pt x="3120779" y="92655"/>
                  </a:lnTo>
                  <a:lnTo>
                    <a:pt x="3092767" y="57340"/>
                  </a:lnTo>
                  <a:lnTo>
                    <a:pt x="3057452" y="29328"/>
                  </a:lnTo>
                  <a:lnTo>
                    <a:pt x="3016191" y="9979"/>
                  </a:lnTo>
                  <a:lnTo>
                    <a:pt x="2970341" y="648"/>
                  </a:lnTo>
                  <a:lnTo>
                    <a:pt x="2954274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grpSp>
          <p:nvGrpSpPr>
            <p:cNvPr id="28" name="群組 27"/>
            <p:cNvGrpSpPr/>
            <p:nvPr/>
          </p:nvGrpSpPr>
          <p:grpSpPr>
            <a:xfrm>
              <a:off x="8661194" y="2695014"/>
              <a:ext cx="520053" cy="524039"/>
              <a:chOff x="3451887" y="2438076"/>
              <a:chExt cx="520053" cy="524039"/>
            </a:xfrm>
            <a:solidFill>
              <a:schemeClr val="bg1"/>
            </a:solidFill>
          </p:grpSpPr>
          <p:sp>
            <p:nvSpPr>
              <p:cNvPr id="29" name="object 30"/>
              <p:cNvSpPr/>
              <p:nvPr/>
            </p:nvSpPr>
            <p:spPr>
              <a:xfrm>
                <a:off x="3451887" y="2438076"/>
                <a:ext cx="520053" cy="524039"/>
              </a:xfrm>
              <a:custGeom>
                <a:avLst/>
                <a:gdLst/>
                <a:ahLst/>
                <a:cxnLst/>
                <a:rect l="l" t="t" r="r" b="b"/>
                <a:pathLst>
                  <a:path w="631189" h="629920">
                    <a:moveTo>
                      <a:pt x="315468" y="0"/>
                    </a:moveTo>
                    <a:lnTo>
                      <a:pt x="264293" y="4117"/>
                    </a:lnTo>
                    <a:lnTo>
                      <a:pt x="215749" y="16038"/>
                    </a:lnTo>
                    <a:lnTo>
                      <a:pt x="170485" y="35116"/>
                    </a:lnTo>
                    <a:lnTo>
                      <a:pt x="129149" y="60703"/>
                    </a:lnTo>
                    <a:lnTo>
                      <a:pt x="92392" y="92154"/>
                    </a:lnTo>
                    <a:lnTo>
                      <a:pt x="60862" y="128820"/>
                    </a:lnTo>
                    <a:lnTo>
                      <a:pt x="35208" y="170055"/>
                    </a:lnTo>
                    <a:lnTo>
                      <a:pt x="16081" y="215213"/>
                    </a:lnTo>
                    <a:lnTo>
                      <a:pt x="4128" y="263645"/>
                    </a:lnTo>
                    <a:lnTo>
                      <a:pt x="0" y="314705"/>
                    </a:lnTo>
                    <a:lnTo>
                      <a:pt x="1045" y="340524"/>
                    </a:lnTo>
                    <a:lnTo>
                      <a:pt x="9167" y="390351"/>
                    </a:lnTo>
                    <a:lnTo>
                      <a:pt x="24788" y="437227"/>
                    </a:lnTo>
                    <a:lnTo>
                      <a:pt x="47260" y="480504"/>
                    </a:lnTo>
                    <a:lnTo>
                      <a:pt x="75933" y="519536"/>
                    </a:lnTo>
                    <a:lnTo>
                      <a:pt x="110158" y="553675"/>
                    </a:lnTo>
                    <a:lnTo>
                      <a:pt x="149285" y="582275"/>
                    </a:lnTo>
                    <a:lnTo>
                      <a:pt x="192666" y="604688"/>
                    </a:lnTo>
                    <a:lnTo>
                      <a:pt x="239652" y="620269"/>
                    </a:lnTo>
                    <a:lnTo>
                      <a:pt x="289592" y="628369"/>
                    </a:lnTo>
                    <a:lnTo>
                      <a:pt x="315468" y="629411"/>
                    </a:lnTo>
                    <a:lnTo>
                      <a:pt x="341343" y="628369"/>
                    </a:lnTo>
                    <a:lnTo>
                      <a:pt x="391283" y="620269"/>
                    </a:lnTo>
                    <a:lnTo>
                      <a:pt x="438269" y="604688"/>
                    </a:lnTo>
                    <a:lnTo>
                      <a:pt x="481650" y="582275"/>
                    </a:lnTo>
                    <a:lnTo>
                      <a:pt x="520777" y="553675"/>
                    </a:lnTo>
                    <a:lnTo>
                      <a:pt x="555002" y="519536"/>
                    </a:lnTo>
                    <a:lnTo>
                      <a:pt x="583675" y="480504"/>
                    </a:lnTo>
                    <a:lnTo>
                      <a:pt x="606147" y="437227"/>
                    </a:lnTo>
                    <a:lnTo>
                      <a:pt x="621768" y="390351"/>
                    </a:lnTo>
                    <a:lnTo>
                      <a:pt x="629890" y="340524"/>
                    </a:lnTo>
                    <a:lnTo>
                      <a:pt x="630936" y="314705"/>
                    </a:lnTo>
                    <a:lnTo>
                      <a:pt x="629890" y="288887"/>
                    </a:lnTo>
                    <a:lnTo>
                      <a:pt x="621768" y="239060"/>
                    </a:lnTo>
                    <a:lnTo>
                      <a:pt x="606147" y="192184"/>
                    </a:lnTo>
                    <a:lnTo>
                      <a:pt x="583675" y="148907"/>
                    </a:lnTo>
                    <a:lnTo>
                      <a:pt x="555002" y="109875"/>
                    </a:lnTo>
                    <a:lnTo>
                      <a:pt x="520777" y="75736"/>
                    </a:lnTo>
                    <a:lnTo>
                      <a:pt x="481650" y="47136"/>
                    </a:lnTo>
                    <a:lnTo>
                      <a:pt x="438269" y="24723"/>
                    </a:lnTo>
                    <a:lnTo>
                      <a:pt x="391283" y="9142"/>
                    </a:lnTo>
                    <a:lnTo>
                      <a:pt x="341343" y="1042"/>
                    </a:lnTo>
                    <a:lnTo>
                      <a:pt x="315468" y="0"/>
                    </a:lnTo>
                    <a:close/>
                  </a:path>
                </a:pathLst>
              </a:custGeom>
              <a:grpFill/>
            </p:spPr>
            <p:txBody>
              <a:bodyPr wrap="square" lIns="0" tIns="0" rIns="0" bIns="0" rtlCol="0"/>
              <a:lstStyle/>
              <a:p>
                <a:endParaRPr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30" name="object 31"/>
              <p:cNvSpPr/>
              <p:nvPr/>
            </p:nvSpPr>
            <p:spPr>
              <a:xfrm>
                <a:off x="3451887" y="2438076"/>
                <a:ext cx="520053" cy="524039"/>
              </a:xfrm>
              <a:custGeom>
                <a:avLst/>
                <a:gdLst/>
                <a:ahLst/>
                <a:cxnLst/>
                <a:rect l="l" t="t" r="r" b="b"/>
                <a:pathLst>
                  <a:path w="631189" h="629920">
                    <a:moveTo>
                      <a:pt x="0" y="314705"/>
                    </a:moveTo>
                    <a:lnTo>
                      <a:pt x="4128" y="263645"/>
                    </a:lnTo>
                    <a:lnTo>
                      <a:pt x="16081" y="215213"/>
                    </a:lnTo>
                    <a:lnTo>
                      <a:pt x="35208" y="170055"/>
                    </a:lnTo>
                    <a:lnTo>
                      <a:pt x="60862" y="128820"/>
                    </a:lnTo>
                    <a:lnTo>
                      <a:pt x="92392" y="92154"/>
                    </a:lnTo>
                    <a:lnTo>
                      <a:pt x="129149" y="60703"/>
                    </a:lnTo>
                    <a:lnTo>
                      <a:pt x="170485" y="35116"/>
                    </a:lnTo>
                    <a:lnTo>
                      <a:pt x="215749" y="16038"/>
                    </a:lnTo>
                    <a:lnTo>
                      <a:pt x="264293" y="4117"/>
                    </a:lnTo>
                    <a:lnTo>
                      <a:pt x="315468" y="0"/>
                    </a:lnTo>
                    <a:lnTo>
                      <a:pt x="341343" y="1042"/>
                    </a:lnTo>
                    <a:lnTo>
                      <a:pt x="391283" y="9142"/>
                    </a:lnTo>
                    <a:lnTo>
                      <a:pt x="438269" y="24723"/>
                    </a:lnTo>
                    <a:lnTo>
                      <a:pt x="481650" y="47136"/>
                    </a:lnTo>
                    <a:lnTo>
                      <a:pt x="520777" y="75736"/>
                    </a:lnTo>
                    <a:lnTo>
                      <a:pt x="555002" y="109875"/>
                    </a:lnTo>
                    <a:lnTo>
                      <a:pt x="583675" y="148907"/>
                    </a:lnTo>
                    <a:lnTo>
                      <a:pt x="606147" y="192184"/>
                    </a:lnTo>
                    <a:lnTo>
                      <a:pt x="621768" y="239060"/>
                    </a:lnTo>
                    <a:lnTo>
                      <a:pt x="629890" y="288887"/>
                    </a:lnTo>
                    <a:lnTo>
                      <a:pt x="630936" y="314705"/>
                    </a:lnTo>
                    <a:lnTo>
                      <a:pt x="629890" y="340524"/>
                    </a:lnTo>
                    <a:lnTo>
                      <a:pt x="621768" y="390351"/>
                    </a:lnTo>
                    <a:lnTo>
                      <a:pt x="606147" y="437227"/>
                    </a:lnTo>
                    <a:lnTo>
                      <a:pt x="583675" y="480504"/>
                    </a:lnTo>
                    <a:lnTo>
                      <a:pt x="555002" y="519536"/>
                    </a:lnTo>
                    <a:lnTo>
                      <a:pt x="520777" y="553675"/>
                    </a:lnTo>
                    <a:lnTo>
                      <a:pt x="481650" y="582275"/>
                    </a:lnTo>
                    <a:lnTo>
                      <a:pt x="438269" y="604688"/>
                    </a:lnTo>
                    <a:lnTo>
                      <a:pt x="391283" y="620269"/>
                    </a:lnTo>
                    <a:lnTo>
                      <a:pt x="341343" y="628369"/>
                    </a:lnTo>
                    <a:lnTo>
                      <a:pt x="315468" y="629411"/>
                    </a:lnTo>
                    <a:lnTo>
                      <a:pt x="289592" y="628369"/>
                    </a:lnTo>
                    <a:lnTo>
                      <a:pt x="239652" y="620269"/>
                    </a:lnTo>
                    <a:lnTo>
                      <a:pt x="192666" y="604688"/>
                    </a:lnTo>
                    <a:lnTo>
                      <a:pt x="149285" y="582275"/>
                    </a:lnTo>
                    <a:lnTo>
                      <a:pt x="110158" y="553675"/>
                    </a:lnTo>
                    <a:lnTo>
                      <a:pt x="75933" y="519536"/>
                    </a:lnTo>
                    <a:lnTo>
                      <a:pt x="47260" y="480504"/>
                    </a:lnTo>
                    <a:lnTo>
                      <a:pt x="24788" y="437227"/>
                    </a:lnTo>
                    <a:lnTo>
                      <a:pt x="9167" y="390351"/>
                    </a:lnTo>
                    <a:lnTo>
                      <a:pt x="1045" y="340524"/>
                    </a:lnTo>
                    <a:lnTo>
                      <a:pt x="0" y="314705"/>
                    </a:lnTo>
                    <a:close/>
                  </a:path>
                </a:pathLst>
              </a:custGeom>
              <a:grpFill/>
              <a:ln w="28575">
                <a:solidFill>
                  <a:srgbClr val="EC7C30"/>
                </a:solidFill>
              </a:ln>
            </p:spPr>
            <p:txBody>
              <a:bodyPr wrap="square" lIns="0" tIns="0" rIns="0" bIns="0" rtlCol="0"/>
              <a:lstStyle/>
              <a:p>
                <a:endParaRPr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sp>
          <p:nvSpPr>
            <p:cNvPr id="31" name="object 46"/>
            <p:cNvSpPr txBox="1"/>
            <p:nvPr/>
          </p:nvSpPr>
          <p:spPr>
            <a:xfrm>
              <a:off x="9222003" y="2811434"/>
              <a:ext cx="1446055" cy="30777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fontAlgn="auto">
                <a:lnSpc>
                  <a:spcPts val="24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tabLst>
                  <a:tab pos="542925" algn="l"/>
                </a:tabLst>
              </a:pPr>
              <a:r>
                <a:rPr lang="zh-TW" altLang="en-US" b="1" kern="0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計畫具體效益</a:t>
              </a:r>
              <a:endParaRPr lang="zh-TW" altLang="en-US" b="1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32" name="圖片 31"/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550" b="100000" l="8446" r="98649"/>
                      </a14:imgEffect>
                    </a14:imgLayer>
                  </a14:imgProps>
                </a:ext>
              </a:extLst>
            </a:blip>
            <a:srcRect r="12359"/>
            <a:stretch/>
          </p:blipFill>
          <p:spPr>
            <a:xfrm>
              <a:off x="8668610" y="2708503"/>
              <a:ext cx="455011" cy="452526"/>
            </a:xfrm>
            <a:prstGeom prst="rect">
              <a:avLst/>
            </a:prstGeom>
          </p:spPr>
        </p:pic>
      </p:grpSp>
      <p:grpSp>
        <p:nvGrpSpPr>
          <p:cNvPr id="36" name="群組 35"/>
          <p:cNvGrpSpPr/>
          <p:nvPr/>
        </p:nvGrpSpPr>
        <p:grpSpPr>
          <a:xfrm>
            <a:off x="5133417" y="2748008"/>
            <a:ext cx="2092383" cy="524039"/>
            <a:chOff x="5133418" y="2664341"/>
            <a:chExt cx="2092383" cy="524039"/>
          </a:xfrm>
        </p:grpSpPr>
        <p:sp>
          <p:nvSpPr>
            <p:cNvPr id="10" name="object 29"/>
            <p:cNvSpPr/>
            <p:nvPr/>
          </p:nvSpPr>
          <p:spPr>
            <a:xfrm>
              <a:off x="5533801" y="2772561"/>
              <a:ext cx="1692000" cy="325940"/>
            </a:xfrm>
            <a:custGeom>
              <a:avLst/>
              <a:gdLst/>
              <a:ahLst/>
              <a:cxnLst/>
              <a:rect l="l" t="t" r="r" b="b"/>
              <a:pathLst>
                <a:path w="3150235" h="391795">
                  <a:moveTo>
                    <a:pt x="2954274" y="0"/>
                  </a:moveTo>
                  <a:lnTo>
                    <a:pt x="195833" y="0"/>
                  </a:lnTo>
                  <a:lnTo>
                    <a:pt x="179766" y="648"/>
                  </a:lnTo>
                  <a:lnTo>
                    <a:pt x="133916" y="9979"/>
                  </a:lnTo>
                  <a:lnTo>
                    <a:pt x="92655" y="29328"/>
                  </a:lnTo>
                  <a:lnTo>
                    <a:pt x="57340" y="57340"/>
                  </a:lnTo>
                  <a:lnTo>
                    <a:pt x="29328" y="92655"/>
                  </a:lnTo>
                  <a:lnTo>
                    <a:pt x="9979" y="133916"/>
                  </a:lnTo>
                  <a:lnTo>
                    <a:pt x="648" y="179766"/>
                  </a:lnTo>
                  <a:lnTo>
                    <a:pt x="0" y="195834"/>
                  </a:lnTo>
                  <a:lnTo>
                    <a:pt x="648" y="211901"/>
                  </a:lnTo>
                  <a:lnTo>
                    <a:pt x="9979" y="257751"/>
                  </a:lnTo>
                  <a:lnTo>
                    <a:pt x="29328" y="299012"/>
                  </a:lnTo>
                  <a:lnTo>
                    <a:pt x="57340" y="334327"/>
                  </a:lnTo>
                  <a:lnTo>
                    <a:pt x="92655" y="362339"/>
                  </a:lnTo>
                  <a:lnTo>
                    <a:pt x="133916" y="381688"/>
                  </a:lnTo>
                  <a:lnTo>
                    <a:pt x="179766" y="391019"/>
                  </a:lnTo>
                  <a:lnTo>
                    <a:pt x="195833" y="391668"/>
                  </a:lnTo>
                  <a:lnTo>
                    <a:pt x="2954274" y="391668"/>
                  </a:lnTo>
                  <a:lnTo>
                    <a:pt x="3001350" y="385979"/>
                  </a:lnTo>
                  <a:lnTo>
                    <a:pt x="3044292" y="369818"/>
                  </a:lnTo>
                  <a:lnTo>
                    <a:pt x="3081740" y="344543"/>
                  </a:lnTo>
                  <a:lnTo>
                    <a:pt x="3112337" y="311511"/>
                  </a:lnTo>
                  <a:lnTo>
                    <a:pt x="3134725" y="272081"/>
                  </a:lnTo>
                  <a:lnTo>
                    <a:pt x="3147546" y="227610"/>
                  </a:lnTo>
                  <a:lnTo>
                    <a:pt x="3150107" y="195834"/>
                  </a:lnTo>
                  <a:lnTo>
                    <a:pt x="3149459" y="179766"/>
                  </a:lnTo>
                  <a:lnTo>
                    <a:pt x="3140128" y="133916"/>
                  </a:lnTo>
                  <a:lnTo>
                    <a:pt x="3120779" y="92655"/>
                  </a:lnTo>
                  <a:lnTo>
                    <a:pt x="3092767" y="57340"/>
                  </a:lnTo>
                  <a:lnTo>
                    <a:pt x="3057452" y="29328"/>
                  </a:lnTo>
                  <a:lnTo>
                    <a:pt x="3016191" y="9979"/>
                  </a:lnTo>
                  <a:lnTo>
                    <a:pt x="2970341" y="648"/>
                  </a:lnTo>
                  <a:lnTo>
                    <a:pt x="2954274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3" name="object 46"/>
            <p:cNvSpPr txBox="1"/>
            <p:nvPr/>
          </p:nvSpPr>
          <p:spPr>
            <a:xfrm>
              <a:off x="5702164" y="2798679"/>
              <a:ext cx="1404368" cy="30777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fontAlgn="auto">
                <a:lnSpc>
                  <a:spcPts val="24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tabLst>
                  <a:tab pos="542925" algn="l"/>
                </a:tabLst>
              </a:pPr>
              <a:r>
                <a:rPr lang="zh-TW" altLang="en-US" b="1" kern="0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計畫研發成果</a:t>
              </a:r>
              <a:endParaRPr lang="zh-TW" altLang="en-US" b="1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grpSp>
          <p:nvGrpSpPr>
            <p:cNvPr id="24" name="群組 23"/>
            <p:cNvGrpSpPr/>
            <p:nvPr/>
          </p:nvGrpSpPr>
          <p:grpSpPr>
            <a:xfrm>
              <a:off x="5133418" y="2664341"/>
              <a:ext cx="520053" cy="524039"/>
              <a:chOff x="3451887" y="2438076"/>
              <a:chExt cx="520053" cy="524039"/>
            </a:xfrm>
            <a:solidFill>
              <a:schemeClr val="bg1"/>
            </a:solidFill>
          </p:grpSpPr>
          <p:sp>
            <p:nvSpPr>
              <p:cNvPr id="25" name="object 30"/>
              <p:cNvSpPr/>
              <p:nvPr/>
            </p:nvSpPr>
            <p:spPr>
              <a:xfrm>
                <a:off x="3451887" y="2438076"/>
                <a:ext cx="520053" cy="524039"/>
              </a:xfrm>
              <a:custGeom>
                <a:avLst/>
                <a:gdLst/>
                <a:ahLst/>
                <a:cxnLst/>
                <a:rect l="l" t="t" r="r" b="b"/>
                <a:pathLst>
                  <a:path w="631189" h="629920">
                    <a:moveTo>
                      <a:pt x="315468" y="0"/>
                    </a:moveTo>
                    <a:lnTo>
                      <a:pt x="264293" y="4117"/>
                    </a:lnTo>
                    <a:lnTo>
                      <a:pt x="215749" y="16038"/>
                    </a:lnTo>
                    <a:lnTo>
                      <a:pt x="170485" y="35116"/>
                    </a:lnTo>
                    <a:lnTo>
                      <a:pt x="129149" y="60703"/>
                    </a:lnTo>
                    <a:lnTo>
                      <a:pt x="92392" y="92154"/>
                    </a:lnTo>
                    <a:lnTo>
                      <a:pt x="60862" y="128820"/>
                    </a:lnTo>
                    <a:lnTo>
                      <a:pt x="35208" y="170055"/>
                    </a:lnTo>
                    <a:lnTo>
                      <a:pt x="16081" y="215213"/>
                    </a:lnTo>
                    <a:lnTo>
                      <a:pt x="4128" y="263645"/>
                    </a:lnTo>
                    <a:lnTo>
                      <a:pt x="0" y="314705"/>
                    </a:lnTo>
                    <a:lnTo>
                      <a:pt x="1045" y="340524"/>
                    </a:lnTo>
                    <a:lnTo>
                      <a:pt x="9167" y="390351"/>
                    </a:lnTo>
                    <a:lnTo>
                      <a:pt x="24788" y="437227"/>
                    </a:lnTo>
                    <a:lnTo>
                      <a:pt x="47260" y="480504"/>
                    </a:lnTo>
                    <a:lnTo>
                      <a:pt x="75933" y="519536"/>
                    </a:lnTo>
                    <a:lnTo>
                      <a:pt x="110158" y="553675"/>
                    </a:lnTo>
                    <a:lnTo>
                      <a:pt x="149285" y="582275"/>
                    </a:lnTo>
                    <a:lnTo>
                      <a:pt x="192666" y="604688"/>
                    </a:lnTo>
                    <a:lnTo>
                      <a:pt x="239652" y="620269"/>
                    </a:lnTo>
                    <a:lnTo>
                      <a:pt x="289592" y="628369"/>
                    </a:lnTo>
                    <a:lnTo>
                      <a:pt x="315468" y="629411"/>
                    </a:lnTo>
                    <a:lnTo>
                      <a:pt x="341343" y="628369"/>
                    </a:lnTo>
                    <a:lnTo>
                      <a:pt x="391283" y="620269"/>
                    </a:lnTo>
                    <a:lnTo>
                      <a:pt x="438269" y="604688"/>
                    </a:lnTo>
                    <a:lnTo>
                      <a:pt x="481650" y="582275"/>
                    </a:lnTo>
                    <a:lnTo>
                      <a:pt x="520777" y="553675"/>
                    </a:lnTo>
                    <a:lnTo>
                      <a:pt x="555002" y="519536"/>
                    </a:lnTo>
                    <a:lnTo>
                      <a:pt x="583675" y="480504"/>
                    </a:lnTo>
                    <a:lnTo>
                      <a:pt x="606147" y="437227"/>
                    </a:lnTo>
                    <a:lnTo>
                      <a:pt x="621768" y="390351"/>
                    </a:lnTo>
                    <a:lnTo>
                      <a:pt x="629890" y="340524"/>
                    </a:lnTo>
                    <a:lnTo>
                      <a:pt x="630936" y="314705"/>
                    </a:lnTo>
                    <a:lnTo>
                      <a:pt x="629890" y="288887"/>
                    </a:lnTo>
                    <a:lnTo>
                      <a:pt x="621768" y="239060"/>
                    </a:lnTo>
                    <a:lnTo>
                      <a:pt x="606147" y="192184"/>
                    </a:lnTo>
                    <a:lnTo>
                      <a:pt x="583675" y="148907"/>
                    </a:lnTo>
                    <a:lnTo>
                      <a:pt x="555002" y="109875"/>
                    </a:lnTo>
                    <a:lnTo>
                      <a:pt x="520777" y="75736"/>
                    </a:lnTo>
                    <a:lnTo>
                      <a:pt x="481650" y="47136"/>
                    </a:lnTo>
                    <a:lnTo>
                      <a:pt x="438269" y="24723"/>
                    </a:lnTo>
                    <a:lnTo>
                      <a:pt x="391283" y="9142"/>
                    </a:lnTo>
                    <a:lnTo>
                      <a:pt x="341343" y="1042"/>
                    </a:lnTo>
                    <a:lnTo>
                      <a:pt x="315468" y="0"/>
                    </a:lnTo>
                    <a:close/>
                  </a:path>
                </a:pathLst>
              </a:custGeom>
              <a:grpFill/>
            </p:spPr>
            <p:txBody>
              <a:bodyPr wrap="square" lIns="0" tIns="0" rIns="0" bIns="0" rtlCol="0"/>
              <a:lstStyle/>
              <a:p>
                <a:endParaRPr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26" name="object 31"/>
              <p:cNvSpPr/>
              <p:nvPr/>
            </p:nvSpPr>
            <p:spPr>
              <a:xfrm>
                <a:off x="3451887" y="2438076"/>
                <a:ext cx="520053" cy="524039"/>
              </a:xfrm>
              <a:custGeom>
                <a:avLst/>
                <a:gdLst/>
                <a:ahLst/>
                <a:cxnLst/>
                <a:rect l="l" t="t" r="r" b="b"/>
                <a:pathLst>
                  <a:path w="631189" h="629920">
                    <a:moveTo>
                      <a:pt x="0" y="314705"/>
                    </a:moveTo>
                    <a:lnTo>
                      <a:pt x="4128" y="263645"/>
                    </a:lnTo>
                    <a:lnTo>
                      <a:pt x="16081" y="215213"/>
                    </a:lnTo>
                    <a:lnTo>
                      <a:pt x="35208" y="170055"/>
                    </a:lnTo>
                    <a:lnTo>
                      <a:pt x="60862" y="128820"/>
                    </a:lnTo>
                    <a:lnTo>
                      <a:pt x="92392" y="92154"/>
                    </a:lnTo>
                    <a:lnTo>
                      <a:pt x="129149" y="60703"/>
                    </a:lnTo>
                    <a:lnTo>
                      <a:pt x="170485" y="35116"/>
                    </a:lnTo>
                    <a:lnTo>
                      <a:pt x="215749" y="16038"/>
                    </a:lnTo>
                    <a:lnTo>
                      <a:pt x="264293" y="4117"/>
                    </a:lnTo>
                    <a:lnTo>
                      <a:pt x="315468" y="0"/>
                    </a:lnTo>
                    <a:lnTo>
                      <a:pt x="341343" y="1042"/>
                    </a:lnTo>
                    <a:lnTo>
                      <a:pt x="391283" y="9142"/>
                    </a:lnTo>
                    <a:lnTo>
                      <a:pt x="438269" y="24723"/>
                    </a:lnTo>
                    <a:lnTo>
                      <a:pt x="481650" y="47136"/>
                    </a:lnTo>
                    <a:lnTo>
                      <a:pt x="520777" y="75736"/>
                    </a:lnTo>
                    <a:lnTo>
                      <a:pt x="555002" y="109875"/>
                    </a:lnTo>
                    <a:lnTo>
                      <a:pt x="583675" y="148907"/>
                    </a:lnTo>
                    <a:lnTo>
                      <a:pt x="606147" y="192184"/>
                    </a:lnTo>
                    <a:lnTo>
                      <a:pt x="621768" y="239060"/>
                    </a:lnTo>
                    <a:lnTo>
                      <a:pt x="629890" y="288887"/>
                    </a:lnTo>
                    <a:lnTo>
                      <a:pt x="630936" y="314705"/>
                    </a:lnTo>
                    <a:lnTo>
                      <a:pt x="629890" y="340524"/>
                    </a:lnTo>
                    <a:lnTo>
                      <a:pt x="621768" y="390351"/>
                    </a:lnTo>
                    <a:lnTo>
                      <a:pt x="606147" y="437227"/>
                    </a:lnTo>
                    <a:lnTo>
                      <a:pt x="583675" y="480504"/>
                    </a:lnTo>
                    <a:lnTo>
                      <a:pt x="555002" y="519536"/>
                    </a:lnTo>
                    <a:lnTo>
                      <a:pt x="520777" y="553675"/>
                    </a:lnTo>
                    <a:lnTo>
                      <a:pt x="481650" y="582275"/>
                    </a:lnTo>
                    <a:lnTo>
                      <a:pt x="438269" y="604688"/>
                    </a:lnTo>
                    <a:lnTo>
                      <a:pt x="391283" y="620269"/>
                    </a:lnTo>
                    <a:lnTo>
                      <a:pt x="341343" y="628369"/>
                    </a:lnTo>
                    <a:lnTo>
                      <a:pt x="315468" y="629411"/>
                    </a:lnTo>
                    <a:lnTo>
                      <a:pt x="289592" y="628369"/>
                    </a:lnTo>
                    <a:lnTo>
                      <a:pt x="239652" y="620269"/>
                    </a:lnTo>
                    <a:lnTo>
                      <a:pt x="192666" y="604688"/>
                    </a:lnTo>
                    <a:lnTo>
                      <a:pt x="149285" y="582275"/>
                    </a:lnTo>
                    <a:lnTo>
                      <a:pt x="110158" y="553675"/>
                    </a:lnTo>
                    <a:lnTo>
                      <a:pt x="75933" y="519536"/>
                    </a:lnTo>
                    <a:lnTo>
                      <a:pt x="47260" y="480504"/>
                    </a:lnTo>
                    <a:lnTo>
                      <a:pt x="24788" y="437227"/>
                    </a:lnTo>
                    <a:lnTo>
                      <a:pt x="9167" y="390351"/>
                    </a:lnTo>
                    <a:lnTo>
                      <a:pt x="1045" y="340524"/>
                    </a:lnTo>
                    <a:lnTo>
                      <a:pt x="0" y="314705"/>
                    </a:lnTo>
                    <a:close/>
                  </a:path>
                </a:pathLst>
              </a:custGeom>
              <a:grpFill/>
              <a:ln w="28575">
                <a:solidFill>
                  <a:srgbClr val="EC7C30"/>
                </a:solidFill>
              </a:ln>
            </p:spPr>
            <p:txBody>
              <a:bodyPr wrap="square" lIns="0" tIns="0" rIns="0" bIns="0" rtlCol="0"/>
              <a:lstStyle/>
              <a:p>
                <a:endParaRPr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pic>
          <p:nvPicPr>
            <p:cNvPr id="33" name="圖片 32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9970" b="98792" l="9770" r="89943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167166" y="2701328"/>
              <a:ext cx="452555" cy="430448"/>
            </a:xfrm>
            <a:prstGeom prst="rect">
              <a:avLst/>
            </a:prstGeom>
          </p:spPr>
        </p:pic>
      </p:grpSp>
      <p:sp>
        <p:nvSpPr>
          <p:cNvPr id="34" name="文字方塊 33"/>
          <p:cNvSpPr txBox="1"/>
          <p:nvPr/>
        </p:nvSpPr>
        <p:spPr>
          <a:xfrm>
            <a:off x="181981" y="3291262"/>
            <a:ext cx="4732919" cy="3416320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16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成果照片</a:t>
            </a:r>
            <a:endParaRPr lang="en-US" altLang="zh-TW" sz="1600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6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請放置</a:t>
            </a:r>
            <a:r>
              <a:rPr lang="en-US" altLang="zh-TW" sz="16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1~2</a:t>
            </a:r>
            <a:r>
              <a:rPr lang="zh-TW" altLang="en-US" sz="16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張產品或技術的照片，最好為研發前與研發後之比較，或是研發過程之照片。</a:t>
            </a:r>
          </a:p>
          <a:p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5" name="object 47"/>
          <p:cNvSpPr txBox="1"/>
          <p:nvPr/>
        </p:nvSpPr>
        <p:spPr>
          <a:xfrm>
            <a:off x="8698137" y="3357345"/>
            <a:ext cx="3290019" cy="26514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r>
              <a:rPr kumimoji="1" lang="en-US" altLang="zh-TW" sz="16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kumimoji="1" lang="zh-TW" altLang="en-US" sz="16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填寫數據必須為此次計畫所產生之效益</a:t>
            </a:r>
            <a:r>
              <a:rPr kumimoji="1" lang="en-US" altLang="zh-TW" sz="16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</a:p>
          <a:p>
            <a:r>
              <a:rPr kumimoji="1" lang="en-US" altLang="zh-TW" sz="16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1. </a:t>
            </a:r>
            <a:r>
              <a:rPr kumimoji="1" lang="zh-TW" altLang="en-US" sz="16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增加產值</a:t>
            </a:r>
            <a:r>
              <a:rPr kumimoji="1" lang="en-US" altLang="zh-TW" sz="16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_____</a:t>
            </a:r>
            <a:r>
              <a:rPr kumimoji="1" lang="zh-TW" altLang="en-US" sz="16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元</a:t>
            </a:r>
          </a:p>
          <a:p>
            <a:r>
              <a:rPr kumimoji="1" lang="en-US" altLang="zh-TW" sz="16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 </a:t>
            </a:r>
            <a:r>
              <a:rPr kumimoji="1" lang="zh-TW" altLang="en-US" sz="16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促進投資額</a:t>
            </a:r>
            <a:r>
              <a:rPr kumimoji="1" lang="en-US" altLang="zh-TW" sz="16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______</a:t>
            </a:r>
            <a:r>
              <a:rPr kumimoji="1" lang="zh-TW" altLang="en-US" sz="16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元</a:t>
            </a:r>
          </a:p>
          <a:p>
            <a:r>
              <a:rPr kumimoji="1" lang="en-US" altLang="zh-TW" sz="16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3. </a:t>
            </a:r>
            <a:r>
              <a:rPr kumimoji="1" lang="zh-TW" altLang="en-US" sz="16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降低成本</a:t>
            </a:r>
            <a:r>
              <a:rPr kumimoji="1" lang="en-US" altLang="zh-TW" sz="16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____</a:t>
            </a:r>
            <a:r>
              <a:rPr kumimoji="1" lang="zh-TW" altLang="en-US" sz="16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元</a:t>
            </a:r>
          </a:p>
          <a:p>
            <a:r>
              <a:rPr kumimoji="1" lang="en-US" altLang="zh-TW" sz="16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4. </a:t>
            </a:r>
            <a:r>
              <a:rPr kumimoji="1" lang="zh-TW" altLang="en-US" sz="16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新產品或衍生商品數</a:t>
            </a:r>
            <a:r>
              <a:rPr kumimoji="1" lang="en-US" altLang="zh-TW" sz="16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___</a:t>
            </a:r>
            <a:r>
              <a:rPr kumimoji="1" lang="zh-TW" altLang="en-US" sz="16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件</a:t>
            </a:r>
          </a:p>
          <a:p>
            <a:r>
              <a:rPr kumimoji="1" lang="en-US" altLang="zh-TW" sz="16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5. </a:t>
            </a:r>
            <a:r>
              <a:rPr kumimoji="1" lang="zh-TW" altLang="en-US" sz="16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增加就業人數</a:t>
            </a:r>
            <a:r>
              <a:rPr kumimoji="1" lang="en-US" altLang="zh-TW" sz="16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____</a:t>
            </a:r>
            <a:r>
              <a:rPr kumimoji="1" lang="zh-TW" altLang="en-US" sz="16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  <a:r>
              <a:rPr kumimoji="1" lang="en-US" altLang="zh-TW" sz="16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……</a:t>
            </a:r>
            <a:r>
              <a:rPr kumimoji="1" lang="zh-TW" altLang="en-US" sz="16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等</a:t>
            </a:r>
          </a:p>
          <a:p>
            <a:r>
              <a:rPr kumimoji="1" lang="en-US" altLang="zh-TW" sz="16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6. </a:t>
            </a:r>
            <a:r>
              <a:rPr kumimoji="1" lang="zh-TW" altLang="en-US" sz="16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成立新公司</a:t>
            </a:r>
            <a:r>
              <a:rPr kumimoji="1" lang="en-US" altLang="zh-TW" sz="16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___</a:t>
            </a:r>
            <a:r>
              <a:rPr kumimoji="1" lang="zh-TW" altLang="en-US" sz="16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家</a:t>
            </a:r>
          </a:p>
          <a:p>
            <a:r>
              <a:rPr kumimoji="1" lang="en-US" altLang="zh-TW" sz="16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7. </a:t>
            </a:r>
            <a:r>
              <a:rPr kumimoji="1" lang="zh-TW" altLang="en-US" sz="16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獲得國內外獎項、專利</a:t>
            </a:r>
            <a:r>
              <a:rPr kumimoji="1" lang="en-US" altLang="zh-TW" sz="16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kumimoji="1" lang="zh-TW" altLang="en-US" sz="16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商標、或產品帶來的額外效益</a:t>
            </a:r>
            <a:r>
              <a:rPr kumimoji="1" lang="en-US" altLang="zh-TW" sz="16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  <a:r>
              <a:rPr kumimoji="1" lang="zh-TW" altLang="en-US" sz="16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等</a:t>
            </a:r>
          </a:p>
          <a:p>
            <a:pPr marL="171450" indent="-171450" fontAlgn="auto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l"/>
            </a:pPr>
            <a:endParaRPr lang="zh-TW" altLang="en-US" sz="12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8" name="圓角矩形 37"/>
          <p:cNvSpPr/>
          <p:nvPr/>
        </p:nvSpPr>
        <p:spPr>
          <a:xfrm>
            <a:off x="5126480" y="1135362"/>
            <a:ext cx="6942661" cy="154800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fontAlgn="auto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tabLst>
                <a:tab pos="542925" algn="l"/>
              </a:tabLst>
            </a:pPr>
            <a:endParaRPr lang="en-US" altLang="zh-TW" sz="140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fontAlgn="auto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tabLst>
                <a:tab pos="542925" algn="l"/>
              </a:tabLst>
            </a:pPr>
            <a:endParaRPr lang="en-US" altLang="zh-TW" sz="140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fontAlgn="auto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tabLst>
                <a:tab pos="542925" algn="l"/>
              </a:tabLst>
            </a:pPr>
            <a:endParaRPr lang="en-US" altLang="zh-TW" sz="140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fontAlgn="auto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tabLst>
                <a:tab pos="542925" algn="l"/>
              </a:tabLst>
            </a:pPr>
            <a:endParaRPr lang="en-US" altLang="zh-TW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39" name="群組 38"/>
          <p:cNvGrpSpPr/>
          <p:nvPr/>
        </p:nvGrpSpPr>
        <p:grpSpPr>
          <a:xfrm>
            <a:off x="5352561" y="948839"/>
            <a:ext cx="2843726" cy="591146"/>
            <a:chOff x="298746" y="1104016"/>
            <a:chExt cx="2843726" cy="591146"/>
          </a:xfrm>
        </p:grpSpPr>
        <p:sp>
          <p:nvSpPr>
            <p:cNvPr id="40" name="object 29"/>
            <p:cNvSpPr/>
            <p:nvPr/>
          </p:nvSpPr>
          <p:spPr>
            <a:xfrm>
              <a:off x="298746" y="1104016"/>
              <a:ext cx="2843726" cy="333187"/>
            </a:xfrm>
            <a:custGeom>
              <a:avLst/>
              <a:gdLst/>
              <a:ahLst/>
              <a:cxnLst/>
              <a:rect l="l" t="t" r="r" b="b"/>
              <a:pathLst>
                <a:path w="3150235" h="391795">
                  <a:moveTo>
                    <a:pt x="2954274" y="0"/>
                  </a:moveTo>
                  <a:lnTo>
                    <a:pt x="195833" y="0"/>
                  </a:lnTo>
                  <a:lnTo>
                    <a:pt x="179766" y="648"/>
                  </a:lnTo>
                  <a:lnTo>
                    <a:pt x="133916" y="9979"/>
                  </a:lnTo>
                  <a:lnTo>
                    <a:pt x="92655" y="29328"/>
                  </a:lnTo>
                  <a:lnTo>
                    <a:pt x="57340" y="57340"/>
                  </a:lnTo>
                  <a:lnTo>
                    <a:pt x="29328" y="92655"/>
                  </a:lnTo>
                  <a:lnTo>
                    <a:pt x="9979" y="133916"/>
                  </a:lnTo>
                  <a:lnTo>
                    <a:pt x="648" y="179766"/>
                  </a:lnTo>
                  <a:lnTo>
                    <a:pt x="0" y="195834"/>
                  </a:lnTo>
                  <a:lnTo>
                    <a:pt x="648" y="211901"/>
                  </a:lnTo>
                  <a:lnTo>
                    <a:pt x="9979" y="257751"/>
                  </a:lnTo>
                  <a:lnTo>
                    <a:pt x="29328" y="299012"/>
                  </a:lnTo>
                  <a:lnTo>
                    <a:pt x="57340" y="334327"/>
                  </a:lnTo>
                  <a:lnTo>
                    <a:pt x="92655" y="362339"/>
                  </a:lnTo>
                  <a:lnTo>
                    <a:pt x="133916" y="381688"/>
                  </a:lnTo>
                  <a:lnTo>
                    <a:pt x="179766" y="391019"/>
                  </a:lnTo>
                  <a:lnTo>
                    <a:pt x="195833" y="391668"/>
                  </a:lnTo>
                  <a:lnTo>
                    <a:pt x="2954274" y="391668"/>
                  </a:lnTo>
                  <a:lnTo>
                    <a:pt x="3001350" y="385979"/>
                  </a:lnTo>
                  <a:lnTo>
                    <a:pt x="3044292" y="369818"/>
                  </a:lnTo>
                  <a:lnTo>
                    <a:pt x="3081740" y="344543"/>
                  </a:lnTo>
                  <a:lnTo>
                    <a:pt x="3112337" y="311511"/>
                  </a:lnTo>
                  <a:lnTo>
                    <a:pt x="3134725" y="272081"/>
                  </a:lnTo>
                  <a:lnTo>
                    <a:pt x="3147546" y="227610"/>
                  </a:lnTo>
                  <a:lnTo>
                    <a:pt x="3150107" y="195834"/>
                  </a:lnTo>
                  <a:lnTo>
                    <a:pt x="3149459" y="179766"/>
                  </a:lnTo>
                  <a:lnTo>
                    <a:pt x="3140128" y="133916"/>
                  </a:lnTo>
                  <a:lnTo>
                    <a:pt x="3120779" y="92655"/>
                  </a:lnTo>
                  <a:lnTo>
                    <a:pt x="3092767" y="57340"/>
                  </a:lnTo>
                  <a:lnTo>
                    <a:pt x="3057452" y="29328"/>
                  </a:lnTo>
                  <a:lnTo>
                    <a:pt x="3016191" y="9979"/>
                  </a:lnTo>
                  <a:lnTo>
                    <a:pt x="2970341" y="648"/>
                  </a:lnTo>
                  <a:lnTo>
                    <a:pt x="2954274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1" name="object 46"/>
            <p:cNvSpPr txBox="1"/>
            <p:nvPr/>
          </p:nvSpPr>
          <p:spPr>
            <a:xfrm>
              <a:off x="602930" y="1141164"/>
              <a:ext cx="2360148" cy="55399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ct val="100000"/>
                </a:lnSpc>
              </a:pPr>
              <a:r>
                <a:rPr lang="zh-TW" altLang="en-US" b="1" spc="-5" dirty="0" smtClean="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微軟正黑體"/>
                </a:rPr>
                <a:t>計畫執行前所面臨問題</a:t>
              </a:r>
            </a:p>
            <a:p>
              <a:pPr marL="12700">
                <a:lnSpc>
                  <a:spcPct val="100000"/>
                </a:lnSpc>
              </a:pPr>
              <a:endParaRPr lang="en-US" altLang="zh-TW" b="1" spc="-5" dirty="0" smtClean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軟正黑體"/>
              </a:endParaRPr>
            </a:p>
          </p:txBody>
        </p:sp>
      </p:grpSp>
      <p:sp>
        <p:nvSpPr>
          <p:cNvPr id="42" name="文字方塊 41"/>
          <p:cNvSpPr txBox="1"/>
          <p:nvPr/>
        </p:nvSpPr>
        <p:spPr>
          <a:xfrm>
            <a:off x="5140077" y="1380107"/>
            <a:ext cx="692906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16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請針對公司在未申請補助計畫前所面臨的技術、產品或服務模式的瓶頸及困難等進行說明，並可針對競爭市場環境發展現況，及有待突破之困難點進行說明</a:t>
            </a:r>
            <a:endParaRPr kumimoji="1" lang="en-US" altLang="zh-TW" sz="16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sz="16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3" name="文字方塊 42"/>
          <p:cNvSpPr txBox="1"/>
          <p:nvPr/>
        </p:nvSpPr>
        <p:spPr>
          <a:xfrm>
            <a:off x="74116" y="1277279"/>
            <a:ext cx="48653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16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公司</a:t>
            </a:r>
            <a:r>
              <a:rPr kumimoji="1" lang="zh-TW" altLang="en-US" sz="16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簡介不超過</a:t>
            </a:r>
            <a:r>
              <a:rPr kumimoji="1" lang="en-US" altLang="zh-TW" sz="16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150</a:t>
            </a:r>
            <a:r>
              <a:rPr kumimoji="1" lang="zh-TW" altLang="en-US" sz="16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字</a:t>
            </a:r>
            <a:endParaRPr kumimoji="1" lang="en-US" altLang="zh-TW" sz="1600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sz="16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4" name="object 31"/>
          <p:cNvSpPr/>
          <p:nvPr/>
        </p:nvSpPr>
        <p:spPr>
          <a:xfrm>
            <a:off x="5085084" y="857375"/>
            <a:ext cx="520053" cy="524039"/>
          </a:xfrm>
          <a:custGeom>
            <a:avLst/>
            <a:gdLst/>
            <a:ahLst/>
            <a:cxnLst/>
            <a:rect l="l" t="t" r="r" b="b"/>
            <a:pathLst>
              <a:path w="631189" h="629920">
                <a:moveTo>
                  <a:pt x="0" y="314705"/>
                </a:moveTo>
                <a:lnTo>
                  <a:pt x="4128" y="263645"/>
                </a:lnTo>
                <a:lnTo>
                  <a:pt x="16081" y="215213"/>
                </a:lnTo>
                <a:lnTo>
                  <a:pt x="35208" y="170055"/>
                </a:lnTo>
                <a:lnTo>
                  <a:pt x="60862" y="128820"/>
                </a:lnTo>
                <a:lnTo>
                  <a:pt x="92392" y="92154"/>
                </a:lnTo>
                <a:lnTo>
                  <a:pt x="129149" y="60703"/>
                </a:lnTo>
                <a:lnTo>
                  <a:pt x="170485" y="35116"/>
                </a:lnTo>
                <a:lnTo>
                  <a:pt x="215749" y="16038"/>
                </a:lnTo>
                <a:lnTo>
                  <a:pt x="264293" y="4117"/>
                </a:lnTo>
                <a:lnTo>
                  <a:pt x="315468" y="0"/>
                </a:lnTo>
                <a:lnTo>
                  <a:pt x="341343" y="1042"/>
                </a:lnTo>
                <a:lnTo>
                  <a:pt x="391283" y="9142"/>
                </a:lnTo>
                <a:lnTo>
                  <a:pt x="438269" y="24723"/>
                </a:lnTo>
                <a:lnTo>
                  <a:pt x="481650" y="47136"/>
                </a:lnTo>
                <a:lnTo>
                  <a:pt x="520777" y="75736"/>
                </a:lnTo>
                <a:lnTo>
                  <a:pt x="555002" y="109875"/>
                </a:lnTo>
                <a:lnTo>
                  <a:pt x="583675" y="148907"/>
                </a:lnTo>
                <a:lnTo>
                  <a:pt x="606147" y="192184"/>
                </a:lnTo>
                <a:lnTo>
                  <a:pt x="621768" y="239060"/>
                </a:lnTo>
                <a:lnTo>
                  <a:pt x="629890" y="288887"/>
                </a:lnTo>
                <a:lnTo>
                  <a:pt x="630936" y="314705"/>
                </a:lnTo>
                <a:lnTo>
                  <a:pt x="629890" y="340524"/>
                </a:lnTo>
                <a:lnTo>
                  <a:pt x="621768" y="390351"/>
                </a:lnTo>
                <a:lnTo>
                  <a:pt x="606147" y="437227"/>
                </a:lnTo>
                <a:lnTo>
                  <a:pt x="583675" y="480504"/>
                </a:lnTo>
                <a:lnTo>
                  <a:pt x="555002" y="519536"/>
                </a:lnTo>
                <a:lnTo>
                  <a:pt x="520777" y="553675"/>
                </a:lnTo>
                <a:lnTo>
                  <a:pt x="481650" y="582275"/>
                </a:lnTo>
                <a:lnTo>
                  <a:pt x="438269" y="604688"/>
                </a:lnTo>
                <a:lnTo>
                  <a:pt x="391283" y="620269"/>
                </a:lnTo>
                <a:lnTo>
                  <a:pt x="341343" y="628369"/>
                </a:lnTo>
                <a:lnTo>
                  <a:pt x="315468" y="629411"/>
                </a:lnTo>
                <a:lnTo>
                  <a:pt x="289592" y="628369"/>
                </a:lnTo>
                <a:lnTo>
                  <a:pt x="239652" y="620269"/>
                </a:lnTo>
                <a:lnTo>
                  <a:pt x="192666" y="604688"/>
                </a:lnTo>
                <a:lnTo>
                  <a:pt x="149285" y="582275"/>
                </a:lnTo>
                <a:lnTo>
                  <a:pt x="110158" y="553675"/>
                </a:lnTo>
                <a:lnTo>
                  <a:pt x="75933" y="519536"/>
                </a:lnTo>
                <a:lnTo>
                  <a:pt x="47260" y="480504"/>
                </a:lnTo>
                <a:lnTo>
                  <a:pt x="24788" y="437227"/>
                </a:lnTo>
                <a:lnTo>
                  <a:pt x="9167" y="390351"/>
                </a:lnTo>
                <a:lnTo>
                  <a:pt x="1045" y="340524"/>
                </a:lnTo>
                <a:lnTo>
                  <a:pt x="0" y="314705"/>
                </a:lnTo>
                <a:close/>
              </a:path>
            </a:pathLst>
          </a:custGeom>
          <a:solidFill>
            <a:schemeClr val="bg1"/>
          </a:solidFill>
          <a:ln w="28575">
            <a:solidFill>
              <a:srgbClr val="EC7C30"/>
            </a:solidFill>
          </a:ln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5" name="圖片 44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251" b="92605" l="7945" r="97808">
                        <a14:foregroundMark x1="45479" y1="16077" x2="45479" y2="16077"/>
                        <a14:foregroundMark x1="72603" y1="19293" x2="72603" y2="19293"/>
                        <a14:foregroundMark x1="52877" y1="21865" x2="52877" y2="21865"/>
                        <a14:foregroundMark x1="49589" y1="41158" x2="49589" y2="41158"/>
                        <a14:foregroundMark x1="52055" y1="51447" x2="52055" y2="51447"/>
                        <a14:foregroundMark x1="72877" y1="47910" x2="72877" y2="47910"/>
                        <a14:foregroundMark x1="60274" y1="78135" x2="60274" y2="78135"/>
                        <a14:foregroundMark x1="69863" y1="75884" x2="69863" y2="75884"/>
                        <a14:foregroundMark x1="51781" y1="79743" x2="51781" y2="79743"/>
                        <a14:foregroundMark x1="27671" y1="73633" x2="27671" y2="7363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117448" y="913660"/>
            <a:ext cx="470226" cy="400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9833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207</Words>
  <Application>Microsoft Office PowerPoint</Application>
  <PresentationFormat>寬螢幕</PresentationFormat>
  <Paragraphs>35</Paragraphs>
  <Slides>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8" baseType="lpstr">
      <vt:lpstr>微軟正黑體</vt:lpstr>
      <vt:lpstr>新細明體</vt:lpstr>
      <vt:lpstr>Arial</vt:lpstr>
      <vt:lpstr>Calibri</vt:lpstr>
      <vt:lpstr>Calibri Light</vt:lpstr>
      <vt:lpstr>Wingdings</vt:lpstr>
      <vt:lpstr>Office 佈景主題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杜洛熵</dc:creator>
  <cp:lastModifiedBy>陳嘉威</cp:lastModifiedBy>
  <cp:revision>7</cp:revision>
  <dcterms:created xsi:type="dcterms:W3CDTF">2022-11-02T03:39:41Z</dcterms:created>
  <dcterms:modified xsi:type="dcterms:W3CDTF">2025-01-16T09:06:54Z</dcterms:modified>
</cp:coreProperties>
</file>